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1" d="100"/>
          <a:sy n="111" d="100"/>
        </p:scale>
        <p:origin x="852"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Christopher Cable</a:t>
            </a:r>
          </a:p>
          <a:p>
            <a:r>
              <a:rPr lang="en-US" dirty="0">
                <a:solidFill>
                  <a:schemeClr val="bg2"/>
                </a:solidFill>
                <a:latin typeface="Abadi" panose="020B0604020104020204" pitchFamily="34" charset="0"/>
                <a:ea typeface="SF Pro" pitchFamily="2" charset="0"/>
                <a:cs typeface="SF Pro" pitchFamily="2" charset="0"/>
              </a:rPr>
              <a:t>April 12,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83744"/>
            <a:ext cx="10515600" cy="454183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 order to predict whether SpaceX would successfully land the first stage of their next launch, data was collected from </a:t>
            </a:r>
            <a:r>
              <a:rPr lang="en-US" sz="2200" dirty="0">
                <a:solidFill>
                  <a:schemeClr val="accent3">
                    <a:lumMod val="25000"/>
                  </a:schemeClr>
                </a:solidFill>
                <a:highlight>
                  <a:srgbClr val="FFFF00"/>
                </a:highlight>
                <a:latin typeface="Abadi" panose="020B0604020104020204" pitchFamily="34" charset="0"/>
              </a:rPr>
              <a:t>&lt;lab ½ </a:t>
            </a:r>
            <a:r>
              <a:rPr lang="en-US" sz="2200" dirty="0" err="1">
                <a:solidFill>
                  <a:schemeClr val="accent3">
                    <a:lumMod val="25000"/>
                  </a:schemeClr>
                </a:solidFill>
                <a:highlight>
                  <a:srgbClr val="FFFF00"/>
                </a:highlight>
                <a:latin typeface="Abadi" panose="020B0604020104020204" pitchFamily="34" charset="0"/>
              </a:rPr>
              <a:t>souces</a:t>
            </a:r>
            <a:r>
              <a:rPr lang="en-US" sz="2200" dirty="0">
                <a:solidFill>
                  <a:schemeClr val="accent3">
                    <a:lumMod val="25000"/>
                  </a:schemeClr>
                </a:solidFill>
                <a:highlight>
                  <a:srgbClr val="FFFF00"/>
                </a:highlight>
                <a:latin typeface="Abadi" panose="020B0604020104020204" pitchFamily="34" charset="0"/>
              </a:rPr>
              <a:t>&gt; </a:t>
            </a:r>
            <a:r>
              <a:rPr lang="en-US" sz="2200" dirty="0">
                <a:solidFill>
                  <a:schemeClr val="accent3">
                    <a:lumMod val="25000"/>
                  </a:schemeClr>
                </a:solidFill>
                <a:latin typeface="Abadi" panose="020B0604020104020204" pitchFamily="34" charset="0"/>
              </a:rPr>
              <a:t>and </a:t>
            </a:r>
            <a:r>
              <a:rPr lang="en-US" sz="2200" dirty="0">
                <a:solidFill>
                  <a:schemeClr val="accent3">
                    <a:lumMod val="25000"/>
                  </a:schemeClr>
                </a:solidFill>
                <a:highlight>
                  <a:srgbClr val="FFFF00"/>
                </a:highlight>
                <a:latin typeface="Abadi" panose="020B0604020104020204" pitchFamily="34" charset="0"/>
              </a:rPr>
              <a:t>Wikipedia</a:t>
            </a:r>
            <a:r>
              <a:rPr lang="en-US" sz="2200" dirty="0">
                <a:solidFill>
                  <a:schemeClr val="accent3">
                    <a:lumMod val="25000"/>
                  </a:schemeClr>
                </a:solidFill>
                <a:latin typeface="Abadi" panose="020B0604020104020204" pitchFamily="34" charset="0"/>
              </a:rPr>
              <a:t> about SpaceX’s previous launches.  Exploratory data analysis was performed using various data visualization techniques to identity related variables that had a strong correlation with the success or failure of the first stage landing.  Using these insights, target features were identified and used to compile a cleaned dataset.  This dataset was then used to train and test various machine learning models in order to establish which model was the most accurate at predicting the success of SpaceX’s landing attempts.  It was determined that a decision tree classifier was most appropriate for this task.</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92370"/>
            <a:ext cx="10530113" cy="45332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The industry of commercial space launches is a highly competitive emerging field.  While the typical cost of a commercial space launch can be upwards of $165 million, SpaceX (a leading competitor in this field) offers space launches using its Falcon 9 rocket at a price as low as $65 million.  These cost savings come from SpaceX’s ability to land and reuse the first stage of their Falcon 9 rockets.  Therefore, in order to determine the appropriate contract bid when competing against SpaceX for a commercial launch, we must first predict if SpaceX will land and reuse their launch vehicle.  We will accomplish this by creating a predictive model trained on publicly available data from SpaceX’s previous missions.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both the SpaceX API and </a:t>
            </a:r>
            <a:r>
              <a:rPr lang="en-US" sz="7600" dirty="0" err="1">
                <a:solidFill>
                  <a:schemeClr val="bg2">
                    <a:lumMod val="50000"/>
                  </a:schemeClr>
                </a:solidFill>
                <a:latin typeface="Abadi"/>
              </a:rPr>
              <a:t>webscraping</a:t>
            </a:r>
            <a:r>
              <a:rPr lang="en-US" sz="7600" dirty="0">
                <a:solidFill>
                  <a:schemeClr val="bg2">
                    <a:lumMod val="50000"/>
                  </a:schemeClr>
                </a:solidFill>
                <a:latin typeface="Abadi"/>
              </a:rPr>
              <a:t> techniques to pull data from SpaceX’s own publicly available data and from online articles.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37094"/>
            <a:ext cx="10515600" cy="4839869"/>
          </a:xfrm>
          <a:prstGeom prst="rect">
            <a:avLst/>
          </a:prstGeom>
        </p:spPr>
        <p:txBody>
          <a:bodyPr/>
          <a:lstStyle/>
          <a:p>
            <a:pPr marL="0" indent="0">
              <a:buNone/>
            </a:pPr>
            <a:r>
              <a:rPr lang="en-US" dirty="0"/>
              <a:t>During the data collection phase, public data was pulled both directly from SpaceX and from web articles cataloging their previous launch history.  Using both an official SpaceX API, as well as basic web scraping techniques, the raw data was gathered into two starting </a:t>
            </a:r>
            <a:r>
              <a:rPr lang="en-US" dirty="0" err="1"/>
              <a:t>dataframes</a:t>
            </a:r>
            <a:r>
              <a:rPr lang="en-US" dirty="0"/>
              <a:t>, before being processed and refined for use in predictive models.</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a .get() request, the SpaceX API was called to retrieve data from the SpaceX online database in JSON format.  It was then normalized and converted into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000" dirty="0">
                <a:solidFill>
                  <a:schemeClr val="accent3">
                    <a:lumMod val="25000"/>
                  </a:schemeClr>
                </a:solidFill>
                <a:latin typeface="Abadi" panose="020B0604020104020204" pitchFamily="34" charset="0"/>
              </a:rPr>
              <a:t>API = </a:t>
            </a:r>
            <a:r>
              <a:rPr lang="en-US" sz="1400" dirty="0">
                <a:solidFill>
                  <a:schemeClr val="accent3">
                    <a:lumMod val="25000"/>
                  </a:schemeClr>
                </a:solidFill>
                <a:latin typeface="Abadi" panose="020B0604020104020204" pitchFamily="34" charset="0"/>
              </a:rPr>
              <a:t>“https://api.spacexdata.com/v4/launches/past”</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000" dirty="0">
                <a:solidFill>
                  <a:schemeClr val="accent3">
                    <a:lumMod val="25000"/>
                  </a:schemeClr>
                </a:solidFill>
                <a:latin typeface="Abadi" panose="020B0604020104020204" pitchFamily="34" charset="0"/>
              </a:rPr>
              <a:t>https://github.com/cbcable/Capstone-Project/blob/e0b9cd2fce0e67726b59ea319e1d7796970ead66/Part%201%20Data%20Collection%20API%20Lab.ipynb</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1934</TotalTime>
  <Words>1682</Words>
  <Application>Microsoft Office PowerPoint</Application>
  <PresentationFormat>Widescreen</PresentationFormat>
  <Paragraphs>232</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Cable, Christopher</cp:lastModifiedBy>
  <cp:revision>209</cp:revision>
  <dcterms:created xsi:type="dcterms:W3CDTF">2021-04-29T18:58:34Z</dcterms:created>
  <dcterms:modified xsi:type="dcterms:W3CDTF">2023-04-13T23:10:47Z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